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2" r:id="rId2"/>
    <p:sldId id="272" r:id="rId3"/>
    <p:sldId id="283" r:id="rId4"/>
    <p:sldId id="281" r:id="rId5"/>
    <p:sldId id="286" r:id="rId6"/>
    <p:sldId id="287" r:id="rId7"/>
    <p:sldId id="291" r:id="rId8"/>
    <p:sldId id="28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F346CE-31EA-42C5-9746-DC02AEF38421}" type="datetimeFigureOut">
              <a:rPr lang="en-GB" smtClean="0"/>
              <a:pPr/>
              <a:t>19/04/2016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C59F8-CFDE-4525-94E0-44107B26E5C2}" type="slidenum">
              <a:rPr lang="en-GB" smtClean="0"/>
              <a:pPr/>
              <a:t>‹#›</a:t>
            </a:fld>
            <a:endParaRPr lang="en-GB"/>
          </a:p>
        </p:txBody>
      </p:sp>
    </p:spTree>
    <p:extLst>
      <p:ext uri="{BB962C8B-B14F-4D97-AF65-F5344CB8AC3E}">
        <p14:creationId xmlns:p14="http://schemas.microsoft.com/office/powerpoint/2010/main" val="88604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58930F7-F9DD-4AA1-BA21-E8CAF7C912FB}"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58930F7-F9DD-4AA1-BA21-E8CAF7C912FB}"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58930F7-F9DD-4AA1-BA21-E8CAF7C912FB}"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58930F7-F9DD-4AA1-BA21-E8CAF7C912F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58930F7-F9DD-4AA1-BA21-E8CAF7C912FB}"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58930F7-F9DD-4AA1-BA21-E8CAF7C912F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58930F7-F9DD-4AA1-BA21-E8CAF7C912FB}"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58930F7-F9DD-4AA1-BA21-E8CAF7C912FB}"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98DD7A-8C53-41E8-956D-E0AB1D18F1B2}" type="datetimeFigureOut">
              <a:rPr lang="en-GB" smtClean="0"/>
              <a:pPr/>
              <a:t>19/04/2016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5B650-BC23-4323-B9B9-4670E0512EC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98DD7A-8C53-41E8-956D-E0AB1D18F1B2}" type="datetimeFigureOut">
              <a:rPr lang="en-GB" smtClean="0"/>
              <a:pPr/>
              <a:t>19/04/2016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5B650-BC23-4323-B9B9-4670E0512EC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98DD7A-8C53-41E8-956D-E0AB1D18F1B2}" type="datetimeFigureOut">
              <a:rPr lang="en-GB" smtClean="0"/>
              <a:pPr/>
              <a:t>19/04/2016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5B650-BC23-4323-B9B9-4670E0512EC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98DD7A-8C53-41E8-956D-E0AB1D18F1B2}" type="datetimeFigureOut">
              <a:rPr lang="en-GB" smtClean="0"/>
              <a:pPr/>
              <a:t>19/04/2016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5B650-BC23-4323-B9B9-4670E0512EC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98DD7A-8C53-41E8-956D-E0AB1D18F1B2}" type="datetimeFigureOut">
              <a:rPr lang="en-GB" smtClean="0"/>
              <a:pPr/>
              <a:t>19/04/2016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25B650-BC23-4323-B9B9-4670E0512EC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98DD7A-8C53-41E8-956D-E0AB1D18F1B2}" type="datetimeFigureOut">
              <a:rPr lang="en-GB" smtClean="0"/>
              <a:pPr/>
              <a:t>19/04/2016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25B650-BC23-4323-B9B9-4670E0512EC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98DD7A-8C53-41E8-956D-E0AB1D18F1B2}" type="datetimeFigureOut">
              <a:rPr lang="en-GB" smtClean="0"/>
              <a:pPr/>
              <a:t>19/04/2016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25B650-BC23-4323-B9B9-4670E0512EC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98DD7A-8C53-41E8-956D-E0AB1D18F1B2}" type="datetimeFigureOut">
              <a:rPr lang="en-GB" smtClean="0"/>
              <a:pPr/>
              <a:t>19/04/2016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25B650-BC23-4323-B9B9-4670E0512EC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8DD7A-8C53-41E8-956D-E0AB1D18F1B2}" type="datetimeFigureOut">
              <a:rPr lang="en-GB" smtClean="0"/>
              <a:pPr/>
              <a:t>19/04/2016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25B650-BC23-4323-B9B9-4670E0512EC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8DD7A-8C53-41E8-956D-E0AB1D18F1B2}" type="datetimeFigureOut">
              <a:rPr lang="en-GB" smtClean="0"/>
              <a:pPr/>
              <a:t>19/04/2016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25B650-BC23-4323-B9B9-4670E0512EC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98DD7A-8C53-41E8-956D-E0AB1D18F1B2}" type="datetimeFigureOut">
              <a:rPr lang="en-GB" smtClean="0"/>
              <a:pPr/>
              <a:t>19/04/2016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25B650-BC23-4323-B9B9-4670E0512EC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8DD7A-8C53-41E8-956D-E0AB1D18F1B2}" type="datetimeFigureOut">
              <a:rPr lang="en-GB" smtClean="0"/>
              <a:pPr/>
              <a:t>19/04/2016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5B650-BC23-4323-B9B9-4670E0512EC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411413" y="476250"/>
            <a:ext cx="5689600" cy="927100"/>
          </a:xfrm>
        </p:spPr>
        <p:txBody>
          <a:bodyPr>
            <a:noAutofit/>
          </a:bodyPr>
          <a:lstStyle/>
          <a:p>
            <a:r>
              <a:rPr lang="en-US" sz="3600" dirty="0" smtClean="0"/>
              <a:t>Repairing Standard</a:t>
            </a:r>
            <a:endParaRPr lang="en-US" sz="3600" dirty="0"/>
          </a:p>
        </p:txBody>
      </p:sp>
      <p:sp>
        <p:nvSpPr>
          <p:cNvPr id="82947" name="Rectangle 3"/>
          <p:cNvSpPr>
            <a:spLocks noGrp="1" noChangeArrowheads="1"/>
          </p:cNvSpPr>
          <p:nvPr>
            <p:ph type="body" idx="1"/>
          </p:nvPr>
        </p:nvSpPr>
        <p:spPr>
          <a:xfrm>
            <a:off x="457200" y="1773238"/>
            <a:ext cx="8229600" cy="4352925"/>
          </a:xfrm>
        </p:spPr>
        <p:txBody>
          <a:bodyPr>
            <a:normAutofit/>
          </a:bodyPr>
          <a:lstStyle/>
          <a:p>
            <a:pPr algn="ctr">
              <a:buFontTx/>
              <a:buNone/>
            </a:pPr>
            <a:r>
              <a:rPr lang="en-GB" dirty="0"/>
              <a:t> </a:t>
            </a:r>
            <a:r>
              <a:rPr lang="en-GB" dirty="0" smtClean="0"/>
              <a:t>Scottish Government Guidance</a:t>
            </a:r>
          </a:p>
          <a:p>
            <a:pPr algn="ctr">
              <a:buFontTx/>
              <a:buNone/>
            </a:pPr>
            <a:endParaRPr lang="en-GB" dirty="0" smtClean="0"/>
          </a:p>
          <a:p>
            <a:pPr algn="ctr">
              <a:buNone/>
            </a:pPr>
            <a:r>
              <a:rPr lang="en-GB" dirty="0" smtClean="0"/>
              <a:t>	</a:t>
            </a:r>
            <a:r>
              <a:rPr lang="en-GB" sz="4000" dirty="0"/>
              <a:t>PROVISION FOR DETECTING AND WARNING OF FIRES</a:t>
            </a:r>
            <a:endParaRPr lang="en-GB" sz="4000" dirty="0" smtClean="0"/>
          </a:p>
        </p:txBody>
      </p:sp>
      <p:pic>
        <p:nvPicPr>
          <p:cNvPr id="82948" name="Picture 4"/>
          <p:cNvPicPr>
            <a:picLocks noChangeAspect="1" noChangeArrowheads="1"/>
          </p:cNvPicPr>
          <p:nvPr/>
        </p:nvPicPr>
        <p:blipFill>
          <a:blip r:embed="rId3" cstate="print"/>
          <a:srcRect/>
          <a:stretch>
            <a:fillRect/>
          </a:stretch>
        </p:blipFill>
        <p:spPr bwMode="auto">
          <a:xfrm>
            <a:off x="539750" y="404813"/>
            <a:ext cx="1295400" cy="1150937"/>
          </a:xfrm>
          <a:prstGeom prst="rect">
            <a:avLst/>
          </a:prstGeom>
          <a:noFill/>
          <a:ln w="9525">
            <a:noFill/>
            <a:miter lim="800000"/>
            <a:headEnd/>
            <a:tailEnd/>
          </a:ln>
          <a:effectLst/>
        </p:spPr>
      </p:pic>
    </p:spTree>
    <p:extLst>
      <p:ext uri="{BB962C8B-B14F-4D97-AF65-F5344CB8AC3E}">
        <p14:creationId xmlns:p14="http://schemas.microsoft.com/office/powerpoint/2010/main" val="2488494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411413" y="476250"/>
            <a:ext cx="5689600" cy="927100"/>
          </a:xfrm>
        </p:spPr>
        <p:txBody>
          <a:bodyPr>
            <a:noAutofit/>
          </a:bodyPr>
          <a:lstStyle/>
          <a:p>
            <a:r>
              <a:rPr lang="en-GB" sz="3600" dirty="0" smtClean="0"/>
              <a:t>PROVISION FOR DETECTING AND WARNING OF FIRES</a:t>
            </a:r>
            <a:endParaRPr lang="en-US" sz="3600" dirty="0"/>
          </a:p>
        </p:txBody>
      </p:sp>
      <p:sp>
        <p:nvSpPr>
          <p:cNvPr id="82947" name="Rectangle 3"/>
          <p:cNvSpPr>
            <a:spLocks noGrp="1" noChangeArrowheads="1"/>
          </p:cNvSpPr>
          <p:nvPr>
            <p:ph type="body" idx="1"/>
          </p:nvPr>
        </p:nvSpPr>
        <p:spPr>
          <a:xfrm>
            <a:off x="457200" y="1773238"/>
            <a:ext cx="8229600" cy="4352925"/>
          </a:xfrm>
        </p:spPr>
        <p:txBody>
          <a:bodyPr>
            <a:normAutofit fontScale="77500" lnSpcReduction="20000"/>
          </a:bodyPr>
          <a:lstStyle/>
          <a:p>
            <a:pPr>
              <a:buNone/>
            </a:pPr>
            <a:r>
              <a:rPr lang="en-GB" dirty="0"/>
              <a:t> </a:t>
            </a:r>
            <a:r>
              <a:rPr lang="en-GB" dirty="0" smtClean="0"/>
              <a:t> </a:t>
            </a:r>
          </a:p>
          <a:p>
            <a:pPr>
              <a:buNone/>
            </a:pPr>
            <a:r>
              <a:rPr lang="en-GB" dirty="0" smtClean="0"/>
              <a:t>	When the Repairing Standard was introduced (3 September 2007) there was a transitional arrangement that allowed existing battery powered smoke detectors </a:t>
            </a:r>
            <a:r>
              <a:rPr lang="en-GB" dirty="0" smtClean="0"/>
              <a:t>to </a:t>
            </a:r>
            <a:r>
              <a:rPr lang="en-GB" dirty="0" smtClean="0"/>
              <a:t>be used for the remainder of their existing life.</a:t>
            </a:r>
          </a:p>
          <a:p>
            <a:pPr>
              <a:buNone/>
            </a:pPr>
            <a:endParaRPr lang="en-GB" dirty="0" smtClean="0"/>
          </a:p>
          <a:p>
            <a:pPr>
              <a:buNone/>
            </a:pPr>
            <a:r>
              <a:rPr lang="en-GB" smtClean="0"/>
              <a:t>	</a:t>
            </a:r>
            <a:r>
              <a:rPr lang="en-GB" smtClean="0"/>
              <a:t>Any </a:t>
            </a:r>
            <a:r>
              <a:rPr lang="en-GB" dirty="0" smtClean="0"/>
              <a:t>replacement detector after that date had to have hard wired fire alarms.</a:t>
            </a:r>
          </a:p>
          <a:p>
            <a:pPr>
              <a:buNone/>
            </a:pPr>
            <a:endParaRPr lang="en-GB" dirty="0" smtClean="0"/>
          </a:p>
          <a:p>
            <a:pPr>
              <a:buNone/>
            </a:pPr>
            <a:r>
              <a:rPr lang="en-GB" dirty="0" smtClean="0"/>
              <a:t>	However, all existing let property occupying more than one floor had to have hard wired and interlinked fire alarms.   </a:t>
            </a:r>
          </a:p>
        </p:txBody>
      </p:sp>
      <p:pic>
        <p:nvPicPr>
          <p:cNvPr id="82948" name="Picture 4"/>
          <p:cNvPicPr>
            <a:picLocks noChangeAspect="1" noChangeArrowheads="1"/>
          </p:cNvPicPr>
          <p:nvPr/>
        </p:nvPicPr>
        <p:blipFill>
          <a:blip r:embed="rId3" cstate="print"/>
          <a:srcRect/>
          <a:stretch>
            <a:fillRect/>
          </a:stretch>
        </p:blipFill>
        <p:spPr bwMode="auto">
          <a:xfrm>
            <a:off x="539750" y="404813"/>
            <a:ext cx="1295400" cy="1150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411413" y="476250"/>
            <a:ext cx="5689600" cy="927100"/>
          </a:xfrm>
        </p:spPr>
        <p:txBody>
          <a:bodyPr>
            <a:noAutofit/>
          </a:bodyPr>
          <a:lstStyle/>
          <a:p>
            <a:r>
              <a:rPr lang="en-GB" sz="3600" dirty="0" smtClean="0"/>
              <a:t>PROVISION FOR DETECTING AND WARNING OF FIRES</a:t>
            </a:r>
            <a:endParaRPr lang="en-US" sz="3600" dirty="0"/>
          </a:p>
        </p:txBody>
      </p:sp>
      <p:sp>
        <p:nvSpPr>
          <p:cNvPr id="82947" name="Rectangle 3"/>
          <p:cNvSpPr>
            <a:spLocks noGrp="1" noChangeArrowheads="1"/>
          </p:cNvSpPr>
          <p:nvPr>
            <p:ph type="body" idx="1"/>
          </p:nvPr>
        </p:nvSpPr>
        <p:spPr>
          <a:xfrm>
            <a:off x="457200" y="1773238"/>
            <a:ext cx="8229600" cy="4352925"/>
          </a:xfrm>
        </p:spPr>
        <p:txBody>
          <a:bodyPr>
            <a:normAutofit fontScale="92500" lnSpcReduction="20000"/>
          </a:bodyPr>
          <a:lstStyle/>
          <a:p>
            <a:pPr>
              <a:buFontTx/>
              <a:buNone/>
            </a:pPr>
            <a:r>
              <a:rPr lang="en-GB" dirty="0"/>
              <a:t> </a:t>
            </a:r>
            <a:r>
              <a:rPr lang="en-GB" dirty="0" smtClean="0"/>
              <a:t>	</a:t>
            </a:r>
            <a:endParaRPr lang="en-GB" dirty="0"/>
          </a:p>
          <a:p>
            <a:pPr>
              <a:buFontTx/>
              <a:buNone/>
            </a:pPr>
            <a:r>
              <a:rPr lang="en-GB" dirty="0"/>
              <a:t>	The Repairing Standard sets a high benchmark for smoke and fire detection, matching the standard required for new building and which is higher than many owner-occupiers will meet for their own homes.</a:t>
            </a:r>
          </a:p>
          <a:p>
            <a:pPr>
              <a:buFontTx/>
              <a:buNone/>
            </a:pPr>
            <a:r>
              <a:rPr lang="en-GB" dirty="0" smtClean="0"/>
              <a:t>Now that any battery powered smoke detector in use in September 2007 should have reached the end of its life, all detectors should now be hard wired and interlinked.</a:t>
            </a:r>
          </a:p>
        </p:txBody>
      </p:sp>
      <p:pic>
        <p:nvPicPr>
          <p:cNvPr id="82948" name="Picture 4"/>
          <p:cNvPicPr>
            <a:picLocks noChangeAspect="1" noChangeArrowheads="1"/>
          </p:cNvPicPr>
          <p:nvPr/>
        </p:nvPicPr>
        <p:blipFill>
          <a:blip r:embed="rId3" cstate="print"/>
          <a:srcRect/>
          <a:stretch>
            <a:fillRect/>
          </a:stretch>
        </p:blipFill>
        <p:spPr bwMode="auto">
          <a:xfrm>
            <a:off x="539750" y="404813"/>
            <a:ext cx="1295400" cy="1150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411413" y="476250"/>
            <a:ext cx="5689600" cy="927100"/>
          </a:xfrm>
        </p:spPr>
        <p:txBody>
          <a:bodyPr>
            <a:noAutofit/>
          </a:bodyPr>
          <a:lstStyle/>
          <a:p>
            <a:r>
              <a:rPr lang="en-GB" sz="3600" dirty="0" smtClean="0"/>
              <a:t>PROVISION FOR DETECTING AND WARNING OF FIRES</a:t>
            </a:r>
            <a:endParaRPr lang="en-US" sz="3600" dirty="0"/>
          </a:p>
        </p:txBody>
      </p:sp>
      <p:sp>
        <p:nvSpPr>
          <p:cNvPr id="82947" name="Rectangle 3"/>
          <p:cNvSpPr>
            <a:spLocks noGrp="1" noChangeArrowheads="1"/>
          </p:cNvSpPr>
          <p:nvPr>
            <p:ph type="body" idx="1"/>
          </p:nvPr>
        </p:nvSpPr>
        <p:spPr>
          <a:xfrm>
            <a:off x="457200" y="1773238"/>
            <a:ext cx="8229600" cy="4352925"/>
          </a:xfrm>
        </p:spPr>
        <p:txBody>
          <a:bodyPr>
            <a:normAutofit fontScale="92500"/>
          </a:bodyPr>
          <a:lstStyle/>
          <a:p>
            <a:pPr algn="ctr">
              <a:buFontTx/>
              <a:buNone/>
            </a:pPr>
            <a:r>
              <a:rPr lang="en-GB" dirty="0"/>
              <a:t> </a:t>
            </a:r>
            <a:r>
              <a:rPr lang="en-GB" dirty="0" smtClean="0"/>
              <a:t>Scottish Government Guidance</a:t>
            </a:r>
          </a:p>
          <a:p>
            <a:pPr>
              <a:buNone/>
            </a:pPr>
            <a:r>
              <a:rPr lang="en-GB" dirty="0" smtClean="0"/>
              <a:t>All privately rented homes should, if at all possible, meet this standard. However, the most important thing is that there should be some provision to detect fires and that this should be operational and in good working order</a:t>
            </a:r>
            <a:r>
              <a:rPr lang="en-GB" dirty="0"/>
              <a:t>. Landlords are entitled to rely on professional advice from qualified electricians on their compliance with the standards in building regulations.</a:t>
            </a:r>
          </a:p>
          <a:p>
            <a:pPr>
              <a:buFontTx/>
              <a:buNone/>
            </a:pPr>
            <a:endParaRPr lang="en-GB" dirty="0" smtClean="0"/>
          </a:p>
        </p:txBody>
      </p:sp>
      <p:pic>
        <p:nvPicPr>
          <p:cNvPr id="82948" name="Picture 4"/>
          <p:cNvPicPr>
            <a:picLocks noChangeAspect="1" noChangeArrowheads="1"/>
          </p:cNvPicPr>
          <p:nvPr/>
        </p:nvPicPr>
        <p:blipFill>
          <a:blip r:embed="rId3" cstate="print"/>
          <a:srcRect/>
          <a:stretch>
            <a:fillRect/>
          </a:stretch>
        </p:blipFill>
        <p:spPr bwMode="auto">
          <a:xfrm>
            <a:off x="539750" y="404813"/>
            <a:ext cx="1295400" cy="1150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411413" y="476250"/>
            <a:ext cx="5689600" cy="927100"/>
          </a:xfrm>
        </p:spPr>
        <p:txBody>
          <a:bodyPr>
            <a:noAutofit/>
          </a:bodyPr>
          <a:lstStyle/>
          <a:p>
            <a:r>
              <a:rPr lang="en-GB" sz="3600" dirty="0" smtClean="0"/>
              <a:t>PROVISION FOR DETECTING AND WARNING OF FIRES</a:t>
            </a:r>
            <a:endParaRPr lang="en-US" sz="3600" dirty="0"/>
          </a:p>
        </p:txBody>
      </p:sp>
      <p:sp>
        <p:nvSpPr>
          <p:cNvPr id="82947" name="Rectangle 3"/>
          <p:cNvSpPr>
            <a:spLocks noGrp="1" noChangeArrowheads="1"/>
          </p:cNvSpPr>
          <p:nvPr>
            <p:ph type="body" idx="1"/>
          </p:nvPr>
        </p:nvSpPr>
        <p:spPr>
          <a:xfrm>
            <a:off x="457200" y="1773238"/>
            <a:ext cx="8229600" cy="4896121"/>
          </a:xfrm>
        </p:spPr>
        <p:txBody>
          <a:bodyPr>
            <a:normAutofit fontScale="25000" lnSpcReduction="20000"/>
          </a:bodyPr>
          <a:lstStyle/>
          <a:p>
            <a:pPr>
              <a:buFontTx/>
              <a:buNone/>
            </a:pPr>
            <a:r>
              <a:rPr lang="en-GB" dirty="0"/>
              <a:t> </a:t>
            </a:r>
            <a:endParaRPr lang="en-GB" dirty="0" smtClean="0"/>
          </a:p>
          <a:p>
            <a:pPr algn="ctr">
              <a:buNone/>
            </a:pPr>
            <a:r>
              <a:rPr lang="en-GB" dirty="0" smtClean="0"/>
              <a:t>	 </a:t>
            </a:r>
            <a:r>
              <a:rPr lang="en-GB" sz="8000" dirty="0" smtClean="0"/>
              <a:t>Scottish Government Guidance</a:t>
            </a:r>
          </a:p>
          <a:p>
            <a:pPr>
              <a:buNone/>
            </a:pPr>
            <a:r>
              <a:rPr lang="en-GB" sz="8000" dirty="0" smtClean="0"/>
              <a:t>	</a:t>
            </a:r>
          </a:p>
          <a:p>
            <a:pPr>
              <a:buNone/>
            </a:pPr>
            <a:r>
              <a:rPr lang="en-GB" sz="8000" dirty="0" smtClean="0"/>
              <a:t>	There should now be at least: </a:t>
            </a:r>
          </a:p>
          <a:p>
            <a:pPr>
              <a:buNone/>
            </a:pPr>
            <a:r>
              <a:rPr lang="en-GB" sz="8000" dirty="0" smtClean="0">
                <a:sym typeface="Symbol"/>
              </a:rPr>
              <a:t>	</a:t>
            </a:r>
          </a:p>
          <a:p>
            <a:pPr>
              <a:buNone/>
            </a:pPr>
            <a:r>
              <a:rPr lang="en-GB" sz="8000" dirty="0" smtClean="0">
                <a:sym typeface="Symbol"/>
              </a:rPr>
              <a:t>	</a:t>
            </a:r>
            <a:r>
              <a:rPr lang="en-GB" sz="8000" dirty="0" smtClean="0"/>
              <a:t> one functioning smoke alarm in the room which is frequently used by the occupants for general daytime living purposes, </a:t>
            </a:r>
          </a:p>
          <a:p>
            <a:endParaRPr lang="en-GB" sz="8000" dirty="0" smtClean="0">
              <a:sym typeface="Symbol"/>
            </a:endParaRPr>
          </a:p>
          <a:p>
            <a:pPr>
              <a:buNone/>
            </a:pPr>
            <a:r>
              <a:rPr lang="en-GB" sz="8000" dirty="0" smtClean="0">
                <a:sym typeface="Symbol"/>
              </a:rPr>
              <a:t>	</a:t>
            </a:r>
            <a:r>
              <a:rPr lang="en-GB" sz="8000" dirty="0" smtClean="0"/>
              <a:t> one functioning smoke alarm in every circulation space, such as hallways and landings, </a:t>
            </a:r>
          </a:p>
          <a:p>
            <a:endParaRPr lang="en-GB" sz="8000" dirty="0" smtClean="0">
              <a:sym typeface="Symbol"/>
            </a:endParaRPr>
          </a:p>
          <a:p>
            <a:pPr>
              <a:buNone/>
            </a:pPr>
            <a:r>
              <a:rPr lang="en-GB" sz="8000" dirty="0" smtClean="0">
                <a:sym typeface="Symbol"/>
              </a:rPr>
              <a:t>	</a:t>
            </a:r>
            <a:r>
              <a:rPr lang="en-GB" sz="8000" dirty="0" smtClean="0"/>
              <a:t> one heat alarm in every kitchen, and </a:t>
            </a:r>
          </a:p>
          <a:p>
            <a:endParaRPr lang="en-GB" sz="8000" dirty="0" smtClean="0">
              <a:sym typeface="Symbol"/>
            </a:endParaRPr>
          </a:p>
          <a:p>
            <a:pPr>
              <a:buNone/>
            </a:pPr>
            <a:r>
              <a:rPr lang="en-GB" sz="8000" dirty="0" smtClean="0">
                <a:sym typeface="Symbol"/>
              </a:rPr>
              <a:t>	</a:t>
            </a:r>
            <a:r>
              <a:rPr lang="en-GB" sz="8000" dirty="0" smtClean="0"/>
              <a:t> all alarms should be interlinked. </a:t>
            </a:r>
          </a:p>
          <a:p>
            <a:pPr algn="ctr">
              <a:buNone/>
            </a:pPr>
            <a:endParaRPr lang="en-GB" sz="8000" dirty="0" smtClean="0"/>
          </a:p>
          <a:p>
            <a:pPr algn="ctr">
              <a:buNone/>
            </a:pPr>
            <a:endParaRPr lang="en-GB" dirty="0" smtClean="0"/>
          </a:p>
          <a:p>
            <a:pPr algn="ctr">
              <a:buNone/>
            </a:pPr>
            <a:endParaRPr lang="en-GB" dirty="0" smtClean="0"/>
          </a:p>
          <a:p>
            <a:pPr>
              <a:buNone/>
            </a:pPr>
            <a:endParaRPr lang="en-GB" dirty="0" smtClean="0"/>
          </a:p>
          <a:p>
            <a:pPr>
              <a:buNone/>
            </a:pPr>
            <a:r>
              <a:rPr lang="en-GB" dirty="0" smtClean="0"/>
              <a:t>	</a:t>
            </a:r>
          </a:p>
        </p:txBody>
      </p:sp>
      <p:pic>
        <p:nvPicPr>
          <p:cNvPr id="82948" name="Picture 4"/>
          <p:cNvPicPr>
            <a:picLocks noChangeAspect="1" noChangeArrowheads="1"/>
          </p:cNvPicPr>
          <p:nvPr/>
        </p:nvPicPr>
        <p:blipFill>
          <a:blip r:embed="rId3" cstate="print"/>
          <a:srcRect/>
          <a:stretch>
            <a:fillRect/>
          </a:stretch>
        </p:blipFill>
        <p:spPr bwMode="auto">
          <a:xfrm>
            <a:off x="539750" y="404813"/>
            <a:ext cx="1295400" cy="1150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411413" y="476250"/>
            <a:ext cx="5689600" cy="927100"/>
          </a:xfrm>
        </p:spPr>
        <p:txBody>
          <a:bodyPr>
            <a:noAutofit/>
          </a:bodyPr>
          <a:lstStyle/>
          <a:p>
            <a:r>
              <a:rPr lang="en-GB" sz="3600" dirty="0" smtClean="0"/>
              <a:t>PROVISION FOR DETECTING AND WARNING OF FIRES</a:t>
            </a:r>
            <a:endParaRPr lang="en-US" sz="3600" dirty="0"/>
          </a:p>
        </p:txBody>
      </p:sp>
      <p:sp>
        <p:nvSpPr>
          <p:cNvPr id="82947" name="Rectangle 3"/>
          <p:cNvSpPr>
            <a:spLocks noGrp="1" noChangeArrowheads="1"/>
          </p:cNvSpPr>
          <p:nvPr>
            <p:ph type="body" idx="1"/>
          </p:nvPr>
        </p:nvSpPr>
        <p:spPr>
          <a:xfrm>
            <a:off x="457200" y="1773238"/>
            <a:ext cx="8229600" cy="4352925"/>
          </a:xfrm>
        </p:spPr>
        <p:txBody>
          <a:bodyPr/>
          <a:lstStyle/>
          <a:p>
            <a:pPr>
              <a:buFontTx/>
              <a:buNone/>
            </a:pPr>
            <a:r>
              <a:rPr lang="en-GB" dirty="0"/>
              <a:t> </a:t>
            </a:r>
            <a:r>
              <a:rPr lang="en-GB" dirty="0" smtClean="0"/>
              <a:t>Heat alarm</a:t>
            </a:r>
          </a:p>
          <a:p>
            <a:pPr>
              <a:buFontTx/>
              <a:buNone/>
            </a:pPr>
            <a:endParaRPr lang="en-GB" dirty="0" smtClean="0"/>
          </a:p>
        </p:txBody>
      </p:sp>
      <p:pic>
        <p:nvPicPr>
          <p:cNvPr id="82948" name="Picture 4"/>
          <p:cNvPicPr>
            <a:picLocks noChangeAspect="1" noChangeArrowheads="1"/>
          </p:cNvPicPr>
          <p:nvPr/>
        </p:nvPicPr>
        <p:blipFill>
          <a:blip r:embed="rId3" cstate="print"/>
          <a:srcRect/>
          <a:stretch>
            <a:fillRect/>
          </a:stretch>
        </p:blipFill>
        <p:spPr bwMode="auto">
          <a:xfrm>
            <a:off x="539750" y="404813"/>
            <a:ext cx="1295400" cy="1150937"/>
          </a:xfrm>
          <a:prstGeom prst="rect">
            <a:avLst/>
          </a:prstGeom>
          <a:noFill/>
          <a:ln w="9525">
            <a:noFill/>
            <a:miter lim="800000"/>
            <a:headEnd/>
            <a:tailEnd/>
          </a:ln>
          <a:effectLst/>
        </p:spPr>
      </p:pic>
      <p:pic>
        <p:nvPicPr>
          <p:cNvPr id="6" name="Picture 5" descr="Heat detector cropped.png"/>
          <p:cNvPicPr>
            <a:picLocks noChangeAspect="1"/>
          </p:cNvPicPr>
          <p:nvPr/>
        </p:nvPicPr>
        <p:blipFill>
          <a:blip r:embed="rId4" cstate="print"/>
          <a:stretch>
            <a:fillRect/>
          </a:stretch>
        </p:blipFill>
        <p:spPr>
          <a:xfrm>
            <a:off x="2483768" y="2123502"/>
            <a:ext cx="6660232" cy="449357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411413" y="476250"/>
            <a:ext cx="5689600" cy="927100"/>
          </a:xfrm>
        </p:spPr>
        <p:txBody>
          <a:bodyPr>
            <a:noAutofit/>
          </a:bodyPr>
          <a:lstStyle/>
          <a:p>
            <a:r>
              <a:rPr lang="en-GB" sz="3600" dirty="0" smtClean="0"/>
              <a:t>PROVISION FOR DETECTING AND WARNING OF FIRES</a:t>
            </a:r>
            <a:endParaRPr lang="en-US" sz="3600" dirty="0"/>
          </a:p>
        </p:txBody>
      </p:sp>
      <p:sp>
        <p:nvSpPr>
          <p:cNvPr id="82947" name="Rectangle 3"/>
          <p:cNvSpPr>
            <a:spLocks noGrp="1" noChangeArrowheads="1"/>
          </p:cNvSpPr>
          <p:nvPr>
            <p:ph type="body" idx="1"/>
          </p:nvPr>
        </p:nvSpPr>
        <p:spPr>
          <a:xfrm>
            <a:off x="457200" y="1773239"/>
            <a:ext cx="8229600" cy="4320058"/>
          </a:xfrm>
        </p:spPr>
        <p:txBody>
          <a:bodyPr>
            <a:normAutofit fontScale="32500" lnSpcReduction="20000"/>
          </a:bodyPr>
          <a:lstStyle/>
          <a:p>
            <a:pPr algn="ctr">
              <a:buFontTx/>
              <a:buNone/>
            </a:pPr>
            <a:r>
              <a:rPr lang="en-GB" dirty="0"/>
              <a:t> </a:t>
            </a:r>
            <a:r>
              <a:rPr lang="en-GB" sz="6000" dirty="0" smtClean="0"/>
              <a:t>Scottish Government Guidance</a:t>
            </a:r>
          </a:p>
          <a:p>
            <a:pPr algn="ctr">
              <a:buFontTx/>
              <a:buNone/>
            </a:pPr>
            <a:endParaRPr lang="en-GB" sz="6000" dirty="0" smtClean="0"/>
          </a:p>
          <a:p>
            <a:pPr>
              <a:buNone/>
            </a:pPr>
            <a:r>
              <a:rPr lang="en-GB" sz="6000" dirty="0" smtClean="0"/>
              <a:t>	Landlords may be able to justify why a lesser level of protection is appropriate in a particular home such as:-</a:t>
            </a:r>
          </a:p>
          <a:p>
            <a:pPr>
              <a:buNone/>
            </a:pPr>
            <a:endParaRPr lang="en-GB" sz="6000" dirty="0" smtClean="0"/>
          </a:p>
          <a:p>
            <a:pPr>
              <a:buNone/>
            </a:pPr>
            <a:r>
              <a:rPr lang="en-GB" sz="6000" dirty="0" smtClean="0"/>
              <a:t>	Where the proximity of an open fireplace would make a detector </a:t>
            </a:r>
          </a:p>
          <a:p>
            <a:pPr>
              <a:buNone/>
            </a:pPr>
            <a:r>
              <a:rPr lang="en-GB" sz="6000" dirty="0" smtClean="0"/>
              <a:t>	impracticable, </a:t>
            </a:r>
          </a:p>
          <a:p>
            <a:pPr>
              <a:buNone/>
            </a:pPr>
            <a:r>
              <a:rPr lang="en-GB" sz="6000" dirty="0" smtClean="0">
                <a:sym typeface="Symbol"/>
              </a:rPr>
              <a:t>	</a:t>
            </a:r>
          </a:p>
          <a:p>
            <a:pPr>
              <a:buNone/>
            </a:pPr>
            <a:r>
              <a:rPr lang="en-GB" sz="6000" dirty="0" smtClean="0">
                <a:sym typeface="Symbol"/>
              </a:rPr>
              <a:t>	</a:t>
            </a:r>
            <a:r>
              <a:rPr lang="en-GB" sz="6000" dirty="0" smtClean="0"/>
              <a:t>Where the cost of installing detectors would be prohibitive,</a:t>
            </a:r>
          </a:p>
          <a:p>
            <a:pPr>
              <a:buNone/>
            </a:pPr>
            <a:r>
              <a:rPr lang="en-GB" sz="6000" dirty="0" smtClean="0">
                <a:sym typeface="Symbol"/>
              </a:rPr>
              <a:t>	</a:t>
            </a:r>
          </a:p>
          <a:p>
            <a:pPr>
              <a:buNone/>
            </a:pPr>
            <a:r>
              <a:rPr lang="en-GB" sz="6000" dirty="0" smtClean="0">
                <a:sym typeface="Symbol"/>
              </a:rPr>
              <a:t>	</a:t>
            </a:r>
            <a:r>
              <a:rPr lang="en-GB" sz="6000" dirty="0" smtClean="0"/>
              <a:t>Where the landlord intends to install detectors within a reasonable timescale as part of a programme of upgrading a property. </a:t>
            </a:r>
          </a:p>
          <a:p>
            <a:pPr>
              <a:buFontTx/>
              <a:buNone/>
            </a:pPr>
            <a:endParaRPr lang="en-GB" dirty="0" smtClean="0"/>
          </a:p>
          <a:p>
            <a:pPr>
              <a:buNone/>
            </a:pPr>
            <a:r>
              <a:rPr lang="en-GB" dirty="0" smtClean="0"/>
              <a:t>  	</a:t>
            </a:r>
          </a:p>
          <a:p>
            <a:pPr>
              <a:buFontTx/>
              <a:buNone/>
            </a:pPr>
            <a:endParaRPr lang="en-GB" dirty="0" smtClean="0"/>
          </a:p>
        </p:txBody>
      </p:sp>
      <p:pic>
        <p:nvPicPr>
          <p:cNvPr id="82948" name="Picture 4"/>
          <p:cNvPicPr>
            <a:picLocks noChangeAspect="1" noChangeArrowheads="1"/>
          </p:cNvPicPr>
          <p:nvPr/>
        </p:nvPicPr>
        <p:blipFill>
          <a:blip r:embed="rId3" cstate="print"/>
          <a:srcRect/>
          <a:stretch>
            <a:fillRect/>
          </a:stretch>
        </p:blipFill>
        <p:spPr bwMode="auto">
          <a:xfrm>
            <a:off x="539750" y="404813"/>
            <a:ext cx="1295400" cy="1150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411413" y="476250"/>
            <a:ext cx="5689600" cy="927100"/>
          </a:xfrm>
        </p:spPr>
        <p:txBody>
          <a:bodyPr>
            <a:noAutofit/>
          </a:bodyPr>
          <a:lstStyle/>
          <a:p>
            <a:r>
              <a:rPr lang="en-GB" sz="3600" dirty="0" smtClean="0"/>
              <a:t>PROVISION FOR DETECTING AND WARNING OF FIRES</a:t>
            </a:r>
            <a:endParaRPr lang="en-US" sz="3600" dirty="0"/>
          </a:p>
        </p:txBody>
      </p:sp>
      <p:sp>
        <p:nvSpPr>
          <p:cNvPr id="82947" name="Rectangle 3"/>
          <p:cNvSpPr>
            <a:spLocks noGrp="1" noChangeArrowheads="1"/>
          </p:cNvSpPr>
          <p:nvPr>
            <p:ph type="body" idx="1"/>
          </p:nvPr>
        </p:nvSpPr>
        <p:spPr>
          <a:xfrm>
            <a:off x="457200" y="1773238"/>
            <a:ext cx="8229600" cy="4352925"/>
          </a:xfrm>
        </p:spPr>
        <p:txBody>
          <a:bodyPr>
            <a:normAutofit fontScale="77500" lnSpcReduction="20000"/>
          </a:bodyPr>
          <a:lstStyle/>
          <a:p>
            <a:pPr algn="ctr">
              <a:buFontTx/>
              <a:buNone/>
            </a:pPr>
            <a:r>
              <a:rPr lang="en-GB" dirty="0"/>
              <a:t> </a:t>
            </a:r>
            <a:r>
              <a:rPr lang="en-GB" dirty="0" smtClean="0"/>
              <a:t>Scottish Government Guidance</a:t>
            </a:r>
          </a:p>
          <a:p>
            <a:pPr>
              <a:buFontTx/>
              <a:buNone/>
            </a:pPr>
            <a:endParaRPr lang="en-GB" dirty="0" smtClean="0"/>
          </a:p>
          <a:p>
            <a:pPr>
              <a:buNone/>
            </a:pPr>
            <a:r>
              <a:rPr lang="en-GB" dirty="0" smtClean="0"/>
              <a:t>  	</a:t>
            </a:r>
            <a:r>
              <a:rPr lang="en-GB" sz="3000" dirty="0" smtClean="0"/>
              <a:t>If there is a requirement for the house to meet a more stringent standard of provision for detecting and giving warning of fire (for example, in a house in multiple occupation (HMO) requiring to be licensed, or under building regulations), then the higher standard must be  met. </a:t>
            </a:r>
            <a:endParaRPr lang="en-GB" sz="3000" dirty="0"/>
          </a:p>
          <a:p>
            <a:pPr>
              <a:buNone/>
            </a:pPr>
            <a:endParaRPr lang="en-GB" sz="3000" dirty="0" smtClean="0"/>
          </a:p>
          <a:p>
            <a:pPr>
              <a:buNone/>
            </a:pPr>
            <a:r>
              <a:rPr lang="en-GB" sz="3000" dirty="0"/>
              <a:t> </a:t>
            </a:r>
            <a:r>
              <a:rPr lang="en-GB" sz="3000" dirty="0" smtClean="0"/>
              <a:t>    The </a:t>
            </a:r>
            <a:r>
              <a:rPr lang="en-GB" sz="3000" dirty="0"/>
              <a:t>fitting of a hardwired smoke/heat alarm system may require a building warrant and landlords should consult the Building </a:t>
            </a:r>
          </a:p>
          <a:p>
            <a:pPr>
              <a:buNone/>
            </a:pPr>
            <a:r>
              <a:rPr lang="en-GB" sz="3000" dirty="0"/>
              <a:t>	Standards department of the local authority.</a:t>
            </a:r>
          </a:p>
          <a:p>
            <a:pPr>
              <a:buNone/>
            </a:pPr>
            <a:r>
              <a:rPr lang="en-GB" sz="3000" dirty="0"/>
              <a:t>  	</a:t>
            </a:r>
          </a:p>
          <a:p>
            <a:pPr>
              <a:buFontTx/>
              <a:buNone/>
            </a:pPr>
            <a:endParaRPr lang="en-GB" dirty="0" smtClean="0"/>
          </a:p>
        </p:txBody>
      </p:sp>
      <p:pic>
        <p:nvPicPr>
          <p:cNvPr id="82948" name="Picture 4"/>
          <p:cNvPicPr>
            <a:picLocks noChangeAspect="1" noChangeArrowheads="1"/>
          </p:cNvPicPr>
          <p:nvPr/>
        </p:nvPicPr>
        <p:blipFill>
          <a:blip r:embed="rId3" cstate="print"/>
          <a:srcRect/>
          <a:stretch>
            <a:fillRect/>
          </a:stretch>
        </p:blipFill>
        <p:spPr bwMode="auto">
          <a:xfrm>
            <a:off x="539750" y="404813"/>
            <a:ext cx="1295400" cy="1150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146</Words>
  <Application>Microsoft Office PowerPoint</Application>
  <PresentationFormat>On-screen Show (4:3)</PresentationFormat>
  <Paragraphs>67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Repairing Standard</vt:lpstr>
      <vt:lpstr>PROVISION FOR DETECTING AND WARNING OF FIRES</vt:lpstr>
      <vt:lpstr>PROVISION FOR DETECTING AND WARNING OF FIRES</vt:lpstr>
      <vt:lpstr>PROVISION FOR DETECTING AND WARNING OF FIRES</vt:lpstr>
      <vt:lpstr>PROVISION FOR DETECTING AND WARNING OF FIRES</vt:lpstr>
      <vt:lpstr>PROVISION FOR DETECTING AND WARNING OF FIRES</vt:lpstr>
      <vt:lpstr>PROVISION FOR DETECTING AND WARNING OF FIRES</vt:lpstr>
      <vt:lpstr>PROVISION FOR DETECTING AND WARNING OF FIRES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Alyson</dc:creator>
  <cp:lastModifiedBy>ADevanny</cp:lastModifiedBy>
  <cp:revision>39</cp:revision>
  <dcterms:created xsi:type="dcterms:W3CDTF">2010-10-30T10:38:59Z</dcterms:created>
  <dcterms:modified xsi:type="dcterms:W3CDTF">2016-04-19T14:25:49Z</dcterms:modified>
</cp:coreProperties>
</file>